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ubik Medium"/>
      <p:regular r:id="rId26"/>
      <p:bold r:id="rId27"/>
      <p:italic r:id="rId28"/>
      <p:boldItalic r:id="rId29"/>
    </p:embeddedFont>
    <p:embeddedFont>
      <p:font typeface="Libre Franklin"/>
      <p:regular r:id="rId30"/>
      <p:bold r:id="rId31"/>
      <p:italic r:id="rId32"/>
      <p:boldItalic r:id="rId33"/>
    </p:embeddedFont>
    <p:embeddedFont>
      <p:font typeface="Quattrocento Sans"/>
      <p:regular r:id="rId34"/>
      <p:bold r:id="rId35"/>
      <p:italic r:id="rId36"/>
      <p:boldItalic r:id="rId37"/>
    </p:embeddedFont>
    <p:embeddedFont>
      <p:font typeface="Rubik Black"/>
      <p:bold r:id="rId38"/>
      <p:boldItalic r:id="rId39"/>
    </p:embeddedFont>
    <p:embeddedFont>
      <p:font typeface="Rubik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-regular.fntdata"/><Relationship Id="rId20" Type="http://schemas.openxmlformats.org/officeDocument/2006/relationships/slide" Target="slides/slide15.xml"/><Relationship Id="rId42" Type="http://schemas.openxmlformats.org/officeDocument/2006/relationships/font" Target="fonts/Rubik-italic.fntdata"/><Relationship Id="rId41" Type="http://schemas.openxmlformats.org/officeDocument/2006/relationships/font" Target="fonts/Rubik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Rubik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ubikMedium-regular.fntdata"/><Relationship Id="rId25" Type="http://schemas.openxmlformats.org/officeDocument/2006/relationships/slide" Target="slides/slide20.xml"/><Relationship Id="rId28" Type="http://schemas.openxmlformats.org/officeDocument/2006/relationships/font" Target="fonts/RubikMedium-italic.fntdata"/><Relationship Id="rId27" Type="http://schemas.openxmlformats.org/officeDocument/2006/relationships/font" Target="fonts/Rubik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ubik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ibreFranklin-bold.fntdata"/><Relationship Id="rId30" Type="http://schemas.openxmlformats.org/officeDocument/2006/relationships/font" Target="fonts/LibreFranklin-regular.fntdata"/><Relationship Id="rId11" Type="http://schemas.openxmlformats.org/officeDocument/2006/relationships/slide" Target="slides/slide6.xml"/><Relationship Id="rId33" Type="http://schemas.openxmlformats.org/officeDocument/2006/relationships/font" Target="fonts/LibreFranklin-boldItalic.fntdata"/><Relationship Id="rId10" Type="http://schemas.openxmlformats.org/officeDocument/2006/relationships/slide" Target="slides/slide5.xml"/><Relationship Id="rId32" Type="http://schemas.openxmlformats.org/officeDocument/2006/relationships/font" Target="fonts/LibreFranklin-italic.fntdata"/><Relationship Id="rId13" Type="http://schemas.openxmlformats.org/officeDocument/2006/relationships/slide" Target="slides/slide8.xml"/><Relationship Id="rId35" Type="http://schemas.openxmlformats.org/officeDocument/2006/relationships/font" Target="fonts/QuattrocentoSans-bold.fntdata"/><Relationship Id="rId12" Type="http://schemas.openxmlformats.org/officeDocument/2006/relationships/slide" Target="slides/slide7.xml"/><Relationship Id="rId34" Type="http://schemas.openxmlformats.org/officeDocument/2006/relationships/font" Target="fonts/QuattrocentoSans-regular.fntdata"/><Relationship Id="rId15" Type="http://schemas.openxmlformats.org/officeDocument/2006/relationships/slide" Target="slides/slide10.xml"/><Relationship Id="rId37" Type="http://schemas.openxmlformats.org/officeDocument/2006/relationships/font" Target="fonts/QuattrocentoSans-boldItalic.fntdata"/><Relationship Id="rId14" Type="http://schemas.openxmlformats.org/officeDocument/2006/relationships/slide" Target="slides/slide9.xml"/><Relationship Id="rId36" Type="http://schemas.openxmlformats.org/officeDocument/2006/relationships/font" Target="fonts/QuattrocentoSans-italic.fntdata"/><Relationship Id="rId17" Type="http://schemas.openxmlformats.org/officeDocument/2006/relationships/slide" Target="slides/slide12.xml"/><Relationship Id="rId39" Type="http://schemas.openxmlformats.org/officeDocument/2006/relationships/font" Target="fonts/RubikBlack-boldItalic.fntdata"/><Relationship Id="rId16" Type="http://schemas.openxmlformats.org/officeDocument/2006/relationships/slide" Target="slides/slide11.xml"/><Relationship Id="rId38" Type="http://schemas.openxmlformats.org/officeDocument/2006/relationships/font" Target="fonts/RubikBlack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9a53afcd5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9a53afcd5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9a53afcd5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9a53afcd5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9a53afcd5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9a53afcd5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9a53afcd5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9a53afcd5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like country, year, or </a:t>
            </a:r>
            <a:r>
              <a:rPr lang="en"/>
              <a:t>product</a:t>
            </a:r>
            <a:r>
              <a:rPr lang="en"/>
              <a:t> is parsed and used</a:t>
            </a:r>
            <a:r>
              <a:rPr lang="en"/>
              <a:t> to make context. With the context, we find the answer using Hugging face library.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9a53afcd5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9a53afcd5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9a53afcd5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9a53afcd5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9a53afcd5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9a53afcd5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9cabdcc8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9cabdcc8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Challenges 1: Building KG DB</a:t>
            </a:r>
            <a:endParaRPr sz="1000">
              <a:solidFill>
                <a:schemeClr val="dk1"/>
              </a:solidFill>
            </a:endParaRPr>
          </a:p>
          <a:p>
            <a:pPr indent="-2889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AutoNum type="alphaLcPeriod"/>
            </a:pPr>
            <a:r>
              <a:rPr lang="en" sz="950">
                <a:solidFill>
                  <a:schemeClr val="dk1"/>
                </a:solidFill>
                <a:highlight>
                  <a:schemeClr val="lt1"/>
                </a:highlight>
              </a:rPr>
              <a:t>Unmatched country names from different sources (entity linking)</a:t>
            </a:r>
            <a:endParaRPr sz="9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889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AutoNum type="alphaLcPeriod"/>
            </a:pPr>
            <a:r>
              <a:rPr lang="en" sz="950">
                <a:solidFill>
                  <a:schemeClr val="dk1"/>
                </a:solidFill>
                <a:highlight>
                  <a:schemeClr val="lt1"/>
                </a:highlight>
              </a:rPr>
              <a:t>Building KG DB (selecting the best way, data processing to fit the process)</a:t>
            </a:r>
            <a:endParaRPr sz="9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889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AutoNum type="alphaLcPeriod"/>
            </a:pPr>
            <a:r>
              <a:rPr lang="en" sz="950">
                <a:solidFill>
                  <a:schemeClr val="dk1"/>
                </a:solidFill>
                <a:highlight>
                  <a:schemeClr val="lt1"/>
                </a:highlight>
              </a:rPr>
              <a:t>Building ontology: how to design ontology (ex: country, buyer, seller - and their properties, how to combine each trade - buyer, seller, products …)</a:t>
            </a:r>
            <a:endParaRPr sz="9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889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AutoNum type="alphaLcPeriod"/>
            </a:pPr>
            <a:r>
              <a:rPr lang="en" sz="950">
                <a:solidFill>
                  <a:schemeClr val="dk1"/>
                </a:solidFill>
                <a:highlight>
                  <a:schemeClr val="lt1"/>
                </a:highlight>
              </a:rPr>
              <a:t>Buyer, Seller- figuring out the structure of ontology, self-join of countries  </a:t>
            </a:r>
            <a:endParaRPr sz="17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9cabdcc8e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9cabdcc8e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Challenges 1: Building KG DB</a:t>
            </a:r>
            <a:endParaRPr sz="1000">
              <a:solidFill>
                <a:schemeClr val="dk1"/>
              </a:solidFill>
            </a:endParaRPr>
          </a:p>
          <a:p>
            <a:pPr indent="-2889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AutoNum type="alphaLcPeriod"/>
            </a:pPr>
            <a:r>
              <a:rPr lang="en" sz="950">
                <a:solidFill>
                  <a:schemeClr val="dk1"/>
                </a:solidFill>
                <a:highlight>
                  <a:schemeClr val="lt1"/>
                </a:highlight>
              </a:rPr>
              <a:t>Unmatched country names from different sources (entity linking)</a:t>
            </a:r>
            <a:endParaRPr sz="9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889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AutoNum type="alphaLcPeriod"/>
            </a:pPr>
            <a:r>
              <a:rPr lang="en" sz="950">
                <a:solidFill>
                  <a:schemeClr val="dk1"/>
                </a:solidFill>
                <a:highlight>
                  <a:schemeClr val="lt1"/>
                </a:highlight>
              </a:rPr>
              <a:t>Building KG DB (selecting the best way, data processing to fit the process)</a:t>
            </a:r>
            <a:endParaRPr sz="9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889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AutoNum type="alphaLcPeriod"/>
            </a:pPr>
            <a:r>
              <a:rPr lang="en" sz="950">
                <a:solidFill>
                  <a:schemeClr val="dk1"/>
                </a:solidFill>
                <a:highlight>
                  <a:schemeClr val="lt1"/>
                </a:highlight>
              </a:rPr>
              <a:t>Building ontology: how to design ontology (ex: country, buyer, seller - and their properties, how to combine each trade - buyer, seller, products …)</a:t>
            </a:r>
            <a:endParaRPr sz="9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889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AutoNum type="alphaLcPeriod"/>
            </a:pPr>
            <a:r>
              <a:rPr lang="en" sz="950">
                <a:solidFill>
                  <a:schemeClr val="dk1"/>
                </a:solidFill>
                <a:highlight>
                  <a:schemeClr val="lt1"/>
                </a:highlight>
              </a:rPr>
              <a:t>Buyer, Seller- figuring out the structure of ontology, self-join of countries  </a:t>
            </a:r>
            <a:endParaRPr sz="17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9a53afcd5a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9a53afcd5a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9a53afcd5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9a53afcd5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9a53afcd5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9a53afcd5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 scope, Month data, Improvement in parsing and embeddings, Better prediction in ML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9a53afcd5a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9a53afcd5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9b26bbbedb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9b26bbbedb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9a53afcd5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9a53afcd5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9a53afcd5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9a53afcd5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Date records, nan records, indexing, joining, roll up, pivot etc.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9b26bbbedb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9b26bbbedb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9a53afcd5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9a53afcd5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9a53afcd5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9a53afcd5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Subjective - completeness and correctness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- Based on clearly defined criteria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2"/>
          <p:cNvSpPr txBox="1"/>
          <p:nvPr>
            <p:ph type="title"/>
          </p:nvPr>
        </p:nvSpPr>
        <p:spPr>
          <a:xfrm>
            <a:off x="311700" y="9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 b="48018" l="0" r="0" t="43458"/>
          <a:stretch/>
        </p:blipFill>
        <p:spPr>
          <a:xfrm>
            <a:off x="0" y="4859325"/>
            <a:ext cx="9144001" cy="3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2"/>
          <p:cNvSpPr/>
          <p:nvPr/>
        </p:nvSpPr>
        <p:spPr>
          <a:xfrm rot="-5400000">
            <a:off x="4403850" y="413275"/>
            <a:ext cx="336300" cy="9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2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9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 b="48018" l="0" r="0" t="43458"/>
          <a:stretch/>
        </p:blipFill>
        <p:spPr>
          <a:xfrm>
            <a:off x="0" y="4859325"/>
            <a:ext cx="9144001" cy="3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 rot="-5400000">
            <a:off x="4403850" y="413275"/>
            <a:ext cx="336300" cy="9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" name="Google Shape;29;p6"/>
          <p:cNvCxnSpPr/>
          <p:nvPr/>
        </p:nvCxnSpPr>
        <p:spPr>
          <a:xfrm>
            <a:off x="369050" y="1065175"/>
            <a:ext cx="8535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Relationship Id="rId7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Relationship Id="rId6" Type="http://schemas.openxmlformats.org/officeDocument/2006/relationships/image" Target="../media/image5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8.png"/><Relationship Id="rId4" Type="http://schemas.openxmlformats.org/officeDocument/2006/relationships/image" Target="../media/image54.png"/><Relationship Id="rId5" Type="http://schemas.openxmlformats.org/officeDocument/2006/relationships/image" Target="../media/image45.png"/><Relationship Id="rId6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4.png"/><Relationship Id="rId4" Type="http://schemas.openxmlformats.org/officeDocument/2006/relationships/image" Target="../media/image5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Relationship Id="rId4" Type="http://schemas.openxmlformats.org/officeDocument/2006/relationships/image" Target="../media/image62.png"/><Relationship Id="rId5" Type="http://schemas.openxmlformats.org/officeDocument/2006/relationships/image" Target="../media/image59.png"/><Relationship Id="rId6" Type="http://schemas.openxmlformats.org/officeDocument/2006/relationships/image" Target="../media/image5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60.png"/><Relationship Id="rId6" Type="http://schemas.openxmlformats.org/officeDocument/2006/relationships/image" Target="../media/image57.png"/><Relationship Id="rId7" Type="http://schemas.openxmlformats.org/officeDocument/2006/relationships/image" Target="../media/image63.png"/><Relationship Id="rId8" Type="http://schemas.openxmlformats.org/officeDocument/2006/relationships/image" Target="../media/image6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48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6.png"/><Relationship Id="rId4" Type="http://schemas.openxmlformats.org/officeDocument/2006/relationships/image" Target="../media/image65.png"/><Relationship Id="rId5" Type="http://schemas.openxmlformats.org/officeDocument/2006/relationships/image" Target="../media/image70.png"/><Relationship Id="rId6" Type="http://schemas.openxmlformats.org/officeDocument/2006/relationships/image" Target="../media/image69.png"/><Relationship Id="rId7" Type="http://schemas.openxmlformats.org/officeDocument/2006/relationships/image" Target="../media/image68.png"/><Relationship Id="rId8" Type="http://schemas.openxmlformats.org/officeDocument/2006/relationships/image" Target="../media/image6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10" Type="http://schemas.openxmlformats.org/officeDocument/2006/relationships/image" Target="../media/image33.png"/><Relationship Id="rId9" Type="http://schemas.openxmlformats.org/officeDocument/2006/relationships/image" Target="../media/image21.png"/><Relationship Id="rId5" Type="http://schemas.openxmlformats.org/officeDocument/2006/relationships/image" Target="../media/image8.png"/><Relationship Id="rId6" Type="http://schemas.openxmlformats.org/officeDocument/2006/relationships/image" Target="../media/image38.png"/><Relationship Id="rId7" Type="http://schemas.openxmlformats.org/officeDocument/2006/relationships/image" Target="../media/image34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0" l="8521" r="11535" t="0"/>
          <a:stretch/>
        </p:blipFill>
        <p:spPr>
          <a:xfrm>
            <a:off x="2976250" y="88"/>
            <a:ext cx="6167750" cy="51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 rot="10800000">
            <a:off x="2940050" y="175"/>
            <a:ext cx="4580700" cy="51432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393225" y="852100"/>
            <a:ext cx="52917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ubik Black"/>
                <a:ea typeface="Rubik Black"/>
                <a:cs typeface="Rubik Black"/>
                <a:sym typeface="Rubik Black"/>
              </a:rPr>
              <a:t>International</a:t>
            </a:r>
            <a:r>
              <a:rPr lang="en" sz="3000">
                <a:latin typeface="Rubik Black"/>
                <a:ea typeface="Rubik Black"/>
                <a:cs typeface="Rubik Black"/>
                <a:sym typeface="Rubik Black"/>
              </a:rPr>
              <a:t> Trade </a:t>
            </a:r>
            <a:endParaRPr sz="3000">
              <a:latin typeface="Rubik Black"/>
              <a:ea typeface="Rubik Black"/>
              <a:cs typeface="Rubik Black"/>
              <a:sym typeface="Rubik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ubik Black"/>
                <a:ea typeface="Rubik Black"/>
                <a:cs typeface="Rubik Black"/>
                <a:sym typeface="Rubik Black"/>
              </a:rPr>
              <a:t>Exploration &amp; Prediction</a:t>
            </a:r>
            <a:endParaRPr sz="3000">
              <a:latin typeface="Rubik Black"/>
              <a:ea typeface="Rubik Black"/>
              <a:cs typeface="Rubik Black"/>
              <a:sym typeface="Rubik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ubik Black"/>
                <a:ea typeface="Rubik Black"/>
                <a:cs typeface="Rubik Black"/>
                <a:sym typeface="Rubik Black"/>
              </a:rPr>
              <a:t>Using Knowledge Graph</a:t>
            </a:r>
            <a:endParaRPr sz="3000">
              <a:latin typeface="Rubik Black"/>
              <a:ea typeface="Rubik Black"/>
              <a:cs typeface="Rubik Black"/>
              <a:sym typeface="Rubik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with respect to USA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520925" y="3282850"/>
            <a:ext cx="6361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Rubik"/>
                <a:ea typeface="Rubik"/>
                <a:cs typeface="Rubik"/>
                <a:sym typeface="Rubik"/>
              </a:rPr>
              <a:t>Tejas Bharambe</a:t>
            </a:r>
            <a:endParaRPr b="1" sz="23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Rubik"/>
                <a:ea typeface="Rubik"/>
                <a:cs typeface="Rubik"/>
                <a:sym typeface="Rubik"/>
              </a:rPr>
              <a:t>Soojung Choi</a:t>
            </a:r>
            <a:endParaRPr b="1" sz="23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2743800" y="4312174"/>
            <a:ext cx="6361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9DAF8"/>
                </a:solidFill>
                <a:latin typeface="Rubik"/>
                <a:ea typeface="Rubik"/>
                <a:cs typeface="Rubik"/>
                <a:sym typeface="Rubik"/>
              </a:rPr>
              <a:t>University of Southern California</a:t>
            </a:r>
            <a:endParaRPr b="1" sz="1900">
              <a:solidFill>
                <a:srgbClr val="C9DAF8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9DAF8"/>
                </a:solidFill>
                <a:latin typeface="Rubik"/>
                <a:ea typeface="Rubik"/>
                <a:cs typeface="Rubik"/>
                <a:sym typeface="Rubik"/>
              </a:rPr>
              <a:t>DSCI558</a:t>
            </a:r>
            <a:endParaRPr b="1" sz="1900">
              <a:solidFill>
                <a:srgbClr val="C9DAF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393225" y="156500"/>
            <a:ext cx="298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ubik"/>
                <a:ea typeface="Rubik"/>
                <a:cs typeface="Rubik"/>
                <a:sym typeface="Rubik"/>
              </a:rPr>
              <a:t>Final Presentation</a:t>
            </a:r>
            <a:endParaRPr b="1" sz="13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177945" y="308463"/>
            <a:ext cx="158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 Design</a:t>
            </a:r>
            <a:endParaRPr/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745" y="179363"/>
            <a:ext cx="7074854" cy="4784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311700" y="9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| </a:t>
            </a:r>
            <a:r>
              <a:rPr lang="en"/>
              <a:t>Data Visualization - Gross View</a:t>
            </a:r>
            <a:endParaRPr/>
          </a:p>
        </p:txBody>
      </p:sp>
      <p:sp>
        <p:nvSpPr>
          <p:cNvPr id="192" name="Google Shape;192;p23"/>
          <p:cNvSpPr txBox="1"/>
          <p:nvPr/>
        </p:nvSpPr>
        <p:spPr>
          <a:xfrm>
            <a:off x="244375" y="692300"/>
            <a:ext cx="89349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Rubik Medium"/>
              <a:buChar char="★"/>
            </a:pPr>
            <a:r>
              <a:rPr lang="en" sz="17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USA vs. Selected Country: GDP, Yearly Trade values, and Top 10 Trade countries</a:t>
            </a:r>
            <a:endParaRPr sz="17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175" y="1261710"/>
            <a:ext cx="3275256" cy="3729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881" y="1261710"/>
            <a:ext cx="3668051" cy="3729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311700" y="9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| </a:t>
            </a:r>
            <a:r>
              <a:rPr lang="en"/>
              <a:t>Data Visualization - Country Detail View</a:t>
            </a:r>
            <a:endParaRPr/>
          </a:p>
        </p:txBody>
      </p:sp>
      <p:sp>
        <p:nvSpPr>
          <p:cNvPr id="200" name="Google Shape;200;p24"/>
          <p:cNvSpPr txBox="1"/>
          <p:nvPr/>
        </p:nvSpPr>
        <p:spPr>
          <a:xfrm>
            <a:off x="109575" y="692300"/>
            <a:ext cx="90756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Rubik Medium"/>
              <a:buChar char="★"/>
            </a:pPr>
            <a:r>
              <a:rPr lang="en" sz="17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Selected country detail: Trade value for each product, Yearly value, Product Tree</a:t>
            </a:r>
            <a:endParaRPr sz="17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1700"/>
            <a:ext cx="2839347" cy="372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4147" y="1261700"/>
            <a:ext cx="2924275" cy="37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0822" y="1261700"/>
            <a:ext cx="2770778" cy="2869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311700" y="9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| </a:t>
            </a:r>
            <a:r>
              <a:rPr lang="en"/>
              <a:t>Q&amp;A with the World Trade KG</a:t>
            </a:r>
            <a:endParaRPr/>
          </a:p>
        </p:txBody>
      </p:sp>
      <p:sp>
        <p:nvSpPr>
          <p:cNvPr id="209" name="Google Shape;209;p25"/>
          <p:cNvSpPr txBox="1"/>
          <p:nvPr/>
        </p:nvSpPr>
        <p:spPr>
          <a:xfrm>
            <a:off x="244375" y="692310"/>
            <a:ext cx="86556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Rubik Medium"/>
              <a:buChar char="★"/>
            </a:pPr>
            <a:r>
              <a:rPr lang="en" sz="17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A question is answered by building context using KG</a:t>
            </a:r>
            <a:endParaRPr sz="17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668800" y="1493762"/>
            <a:ext cx="12174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Entering 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a Question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2754350" y="1447250"/>
            <a:ext cx="14577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Parsing and 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Making Context 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by Fetching Data 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from KG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5218350" y="1447250"/>
            <a:ext cx="15957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Finding an answer using Huggingface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Pre-trained model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76" y="1395374"/>
            <a:ext cx="556374" cy="5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/>
        </p:nvSpPr>
        <p:spPr>
          <a:xfrm>
            <a:off x="7654900" y="1447250"/>
            <a:ext cx="11844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Answering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the Question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with Score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215" name="Google Shape;215;p25"/>
          <p:cNvSpPr/>
          <p:nvPr/>
        </p:nvSpPr>
        <p:spPr>
          <a:xfrm>
            <a:off x="1625925" y="1587795"/>
            <a:ext cx="341400" cy="234300"/>
          </a:xfrm>
          <a:prstGeom prst="rightArrow">
            <a:avLst>
              <a:gd fmla="val 50000" name="adj1"/>
              <a:gd fmla="val 5570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5"/>
          <p:cNvSpPr/>
          <p:nvPr/>
        </p:nvSpPr>
        <p:spPr>
          <a:xfrm>
            <a:off x="4239400" y="1587795"/>
            <a:ext cx="341400" cy="234300"/>
          </a:xfrm>
          <a:prstGeom prst="rightArrow">
            <a:avLst>
              <a:gd fmla="val 50000" name="adj1"/>
              <a:gd fmla="val 5570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5"/>
          <p:cNvSpPr/>
          <p:nvPr/>
        </p:nvSpPr>
        <p:spPr>
          <a:xfrm>
            <a:off x="6820450" y="1587795"/>
            <a:ext cx="341400" cy="234300"/>
          </a:xfrm>
          <a:prstGeom prst="rightArrow">
            <a:avLst>
              <a:gd fmla="val 50000" name="adj1"/>
              <a:gd fmla="val 5570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7600" y="1523450"/>
            <a:ext cx="696100" cy="2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 rotWithShape="1">
          <a:blip r:embed="rId5">
            <a:alphaModFix/>
          </a:blip>
          <a:srcRect b="46760" l="34506" r="30582" t="13558"/>
          <a:stretch/>
        </p:blipFill>
        <p:spPr>
          <a:xfrm>
            <a:off x="244375" y="1526888"/>
            <a:ext cx="516324" cy="35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 rotWithShape="1">
          <a:blip r:embed="rId5">
            <a:alphaModFix/>
          </a:blip>
          <a:srcRect b="46760" l="34506" r="30582" t="13558"/>
          <a:stretch/>
        </p:blipFill>
        <p:spPr>
          <a:xfrm>
            <a:off x="7197700" y="1478688"/>
            <a:ext cx="516324" cy="35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311" y="2146225"/>
            <a:ext cx="2615232" cy="27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9375" y="2146237"/>
            <a:ext cx="5681326" cy="275187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/>
          <p:nvPr/>
        </p:nvSpPr>
        <p:spPr>
          <a:xfrm>
            <a:off x="3812950" y="3985050"/>
            <a:ext cx="456600" cy="913200"/>
          </a:xfrm>
          <a:prstGeom prst="rect">
            <a:avLst/>
          </a:prstGeom>
          <a:noFill/>
          <a:ln cap="flat" cmpd="sng" w="28575">
            <a:solidFill>
              <a:srgbClr val="C820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311700" y="9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| </a:t>
            </a:r>
            <a:r>
              <a:rPr lang="en"/>
              <a:t>Prediction and Recommendation </a:t>
            </a:r>
            <a:endParaRPr/>
          </a:p>
        </p:txBody>
      </p:sp>
      <p:sp>
        <p:nvSpPr>
          <p:cNvPr id="229" name="Google Shape;229;p26"/>
          <p:cNvSpPr txBox="1"/>
          <p:nvPr/>
        </p:nvSpPr>
        <p:spPr>
          <a:xfrm>
            <a:off x="244375" y="692310"/>
            <a:ext cx="86556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Rubik Medium"/>
              <a:buChar char="★"/>
            </a:pPr>
            <a:r>
              <a:rPr lang="en" sz="17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ML Questions: Do we recommend FTA with a country? What if it is in force?</a:t>
            </a:r>
            <a:endParaRPr sz="17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00" y="1976401"/>
            <a:ext cx="1275676" cy="76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800" y="1902487"/>
            <a:ext cx="1457700" cy="1033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3850" y="2179975"/>
            <a:ext cx="1275676" cy="4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 txBox="1"/>
          <p:nvPr/>
        </p:nvSpPr>
        <p:spPr>
          <a:xfrm>
            <a:off x="412400" y="1493762"/>
            <a:ext cx="12174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Enter 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a Country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a</a:t>
            </a: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nd FTA year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f</a:t>
            </a: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or Prediction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2525750" y="1447250"/>
            <a:ext cx="14577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Build Test data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b</a:t>
            </a: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y fetching data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f</a:t>
            </a: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rom KG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235" name="Google Shape;235;p26"/>
          <p:cNvSpPr txBox="1"/>
          <p:nvPr/>
        </p:nvSpPr>
        <p:spPr>
          <a:xfrm>
            <a:off x="4826975" y="1447250"/>
            <a:ext cx="17289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Load a pickled model for prediction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7273900" y="1447250"/>
            <a:ext cx="14577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Show Result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1674325" y="1587795"/>
            <a:ext cx="341400" cy="234300"/>
          </a:xfrm>
          <a:prstGeom prst="rightArrow">
            <a:avLst>
              <a:gd fmla="val 50000" name="adj1"/>
              <a:gd fmla="val 5570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6"/>
          <p:cNvSpPr/>
          <p:nvPr/>
        </p:nvSpPr>
        <p:spPr>
          <a:xfrm>
            <a:off x="4163200" y="1587795"/>
            <a:ext cx="341400" cy="234300"/>
          </a:xfrm>
          <a:prstGeom prst="rightArrow">
            <a:avLst>
              <a:gd fmla="val 50000" name="adj1"/>
              <a:gd fmla="val 5570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6"/>
          <p:cNvSpPr/>
          <p:nvPr/>
        </p:nvSpPr>
        <p:spPr>
          <a:xfrm>
            <a:off x="6744250" y="1587795"/>
            <a:ext cx="341400" cy="234300"/>
          </a:xfrm>
          <a:prstGeom prst="rightArrow">
            <a:avLst>
              <a:gd fmla="val 50000" name="adj1"/>
              <a:gd fmla="val 5570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400" y="2001101"/>
            <a:ext cx="1275676" cy="76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00" y="2936225"/>
            <a:ext cx="4870000" cy="20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6"/>
          <p:cNvSpPr/>
          <p:nvPr/>
        </p:nvSpPr>
        <p:spPr>
          <a:xfrm>
            <a:off x="5411325" y="3019150"/>
            <a:ext cx="3463500" cy="1760100"/>
          </a:xfrm>
          <a:prstGeom prst="wedgeRoundRectCallout">
            <a:avLst>
              <a:gd fmla="val -44134" name="adj1"/>
              <a:gd fmla="val -72339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6"/>
          <p:cNvSpPr txBox="1"/>
          <p:nvPr/>
        </p:nvSpPr>
        <p:spPr>
          <a:xfrm>
            <a:off x="5665475" y="3136087"/>
            <a:ext cx="2941500" cy="14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ubik Medium"/>
              <a:buChar char="-"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Pre-trained by Reinforcement Regressor (scikit-learn)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ubik Medium"/>
              <a:buChar char="-"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Trained on history data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ubik Medium"/>
              <a:buChar char="-"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Model Validation: Using Grid search and Cross Validation (5-fold), </a:t>
            </a:r>
            <a:r>
              <a:rPr lang="en" sz="1200">
                <a:solidFill>
                  <a:srgbClr val="C82021"/>
                </a:solidFill>
                <a:latin typeface="Rubik Medium"/>
                <a:ea typeface="Rubik Medium"/>
                <a:cs typeface="Rubik Medium"/>
                <a:sym typeface="Rubik Medium"/>
              </a:rPr>
              <a:t>R2 of the best estimator scored 0.85</a:t>
            </a:r>
            <a:endParaRPr sz="1200">
              <a:solidFill>
                <a:srgbClr val="C8202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>
            <p:ph type="title"/>
          </p:nvPr>
        </p:nvSpPr>
        <p:spPr>
          <a:xfrm>
            <a:off x="311700" y="9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| Prediction and Recommendation (cont.)</a:t>
            </a:r>
            <a:endParaRPr/>
          </a:p>
        </p:txBody>
      </p:sp>
      <p:sp>
        <p:nvSpPr>
          <p:cNvPr id="249" name="Google Shape;249;p27"/>
          <p:cNvSpPr txBox="1"/>
          <p:nvPr/>
        </p:nvSpPr>
        <p:spPr>
          <a:xfrm>
            <a:off x="244375" y="692300"/>
            <a:ext cx="88995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Rubik Medium"/>
              <a:buChar char="★"/>
            </a:pPr>
            <a:r>
              <a:rPr lang="en" sz="17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Example prediction: the model does not recommend “USA FTA with Germany”</a:t>
            </a:r>
            <a:endParaRPr sz="17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250" name="Google Shape;250;p27"/>
          <p:cNvPicPr preferRelativeResize="0"/>
          <p:nvPr/>
        </p:nvPicPr>
        <p:blipFill rotWithShape="1">
          <a:blip r:embed="rId3">
            <a:alphaModFix/>
          </a:blip>
          <a:srcRect b="0" l="0" r="0" t="5105"/>
          <a:stretch/>
        </p:blipFill>
        <p:spPr>
          <a:xfrm>
            <a:off x="2592100" y="1187389"/>
            <a:ext cx="3057800" cy="3730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186" y="1188660"/>
            <a:ext cx="3057784" cy="372939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 txBox="1"/>
          <p:nvPr/>
        </p:nvSpPr>
        <p:spPr>
          <a:xfrm>
            <a:off x="182600" y="2384525"/>
            <a:ext cx="2337900" cy="14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ubik Medium"/>
              <a:buChar char="-"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Less Export value vs. Germany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ubik Medium"/>
              <a:buChar char="-"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Import value doesn’t go up or down dramatically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ubik Medium"/>
              <a:buChar char="-"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Future Export value goes downward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ubik Medium"/>
              <a:buChar char="-"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Future Import value goes upward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175" y="1584450"/>
            <a:ext cx="719599" cy="4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2600" y="1584450"/>
            <a:ext cx="719600" cy="4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 txBox="1"/>
          <p:nvPr/>
        </p:nvSpPr>
        <p:spPr>
          <a:xfrm>
            <a:off x="1268775" y="1617575"/>
            <a:ext cx="496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vs.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256" name="Google Shape;256;p27"/>
          <p:cNvPicPr preferRelativeResize="0"/>
          <p:nvPr/>
        </p:nvPicPr>
        <p:blipFill rotWithShape="1">
          <a:blip r:embed="rId3">
            <a:alphaModFix/>
          </a:blip>
          <a:srcRect b="96687" l="0" r="55345" t="0"/>
          <a:stretch/>
        </p:blipFill>
        <p:spPr>
          <a:xfrm>
            <a:off x="415175" y="1188645"/>
            <a:ext cx="1997075" cy="19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/>
          <p:nvPr>
            <p:ph type="title"/>
          </p:nvPr>
        </p:nvSpPr>
        <p:spPr>
          <a:xfrm>
            <a:off x="311700" y="9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| </a:t>
            </a:r>
            <a:r>
              <a:rPr lang="en"/>
              <a:t>Neo4j Graph Visualization</a:t>
            </a:r>
            <a:endParaRPr/>
          </a:p>
        </p:txBody>
      </p:sp>
      <p:sp>
        <p:nvSpPr>
          <p:cNvPr id="262" name="Google Shape;262;p28"/>
          <p:cNvSpPr txBox="1"/>
          <p:nvPr/>
        </p:nvSpPr>
        <p:spPr>
          <a:xfrm>
            <a:off x="244375" y="692310"/>
            <a:ext cx="86556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Rubik Medium"/>
              <a:buChar char="★"/>
            </a:pPr>
            <a:r>
              <a:rPr lang="en" sz="17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70k nodes and 270k relationships are shown in KG</a:t>
            </a:r>
            <a:endParaRPr sz="17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263" name="Google Shape;2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5" y="1605875"/>
            <a:ext cx="5283299" cy="29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6450" y="2209575"/>
            <a:ext cx="3529474" cy="23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 txBox="1"/>
          <p:nvPr/>
        </p:nvSpPr>
        <p:spPr>
          <a:xfrm>
            <a:off x="116975" y="1262200"/>
            <a:ext cx="47100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(year) -[:]-(trade)-[:]-(country) Nodes</a:t>
            </a:r>
            <a:endParaRPr sz="1200">
              <a:solidFill>
                <a:schemeClr val="dk2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5435675" y="1840700"/>
            <a:ext cx="35904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(section) -[:]-(category)-[:]-(product) Nodes</a:t>
            </a:r>
            <a:endParaRPr sz="1200">
              <a:solidFill>
                <a:schemeClr val="dk2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/>
          <p:nvPr/>
        </p:nvSpPr>
        <p:spPr>
          <a:xfrm>
            <a:off x="311700" y="1201399"/>
            <a:ext cx="4184700" cy="3412500"/>
          </a:xfrm>
          <a:prstGeom prst="roundRect">
            <a:avLst>
              <a:gd fmla="val 5439" name="adj"/>
            </a:avLst>
          </a:prstGeom>
          <a:solidFill>
            <a:srgbClr val="FFFFFF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82021">
                <a:alpha val="2431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		</a:t>
            </a:r>
            <a:endParaRPr b="0" i="0" sz="900" u="none" cap="none" strike="noStrike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2" name="Google Shape;272;p29"/>
          <p:cNvSpPr txBox="1"/>
          <p:nvPr>
            <p:ph type="title"/>
          </p:nvPr>
        </p:nvSpPr>
        <p:spPr>
          <a:xfrm>
            <a:off x="311700" y="9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Summary 1 | Building KG DB</a:t>
            </a:r>
            <a:endParaRPr/>
          </a:p>
        </p:txBody>
      </p:sp>
      <p:sp>
        <p:nvSpPr>
          <p:cNvPr id="273" name="Google Shape;273;p29"/>
          <p:cNvSpPr txBox="1"/>
          <p:nvPr/>
        </p:nvSpPr>
        <p:spPr>
          <a:xfrm>
            <a:off x="244375" y="692310"/>
            <a:ext cx="86556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Rubik Medium"/>
              <a:buChar char="★"/>
            </a:pPr>
            <a:r>
              <a:rPr lang="en" sz="17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Scrawling Dynamic charts and links/ </a:t>
            </a:r>
            <a:r>
              <a:rPr lang="en" sz="17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Unmatched country names</a:t>
            </a:r>
            <a:endParaRPr sz="17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274" name="Google Shape;274;p29"/>
          <p:cNvSpPr txBox="1"/>
          <p:nvPr/>
        </p:nvSpPr>
        <p:spPr>
          <a:xfrm>
            <a:off x="379375" y="1207175"/>
            <a:ext cx="4255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Data from Dynamic Charts/Links</a:t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Solution: Adding wait time &amp; improvising regex</a:t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275" name="Google Shape;2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950" y="3359925"/>
            <a:ext cx="2132372" cy="117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3887" y="2142813"/>
            <a:ext cx="2166502" cy="11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9"/>
          <p:cNvSpPr/>
          <p:nvPr/>
        </p:nvSpPr>
        <p:spPr>
          <a:xfrm>
            <a:off x="4633327" y="1176619"/>
            <a:ext cx="4184700" cy="3412500"/>
          </a:xfrm>
          <a:prstGeom prst="roundRect">
            <a:avLst>
              <a:gd fmla="val 5439" name="adj"/>
            </a:avLst>
          </a:prstGeom>
          <a:solidFill>
            <a:srgbClr val="FFFFFF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82021">
                <a:alpha val="2431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		</a:t>
            </a:r>
            <a:endParaRPr b="0" i="0" sz="900" u="none" cap="none" strike="noStrike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4701004" y="1195455"/>
            <a:ext cx="42555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Alternative Country Names</a:t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Solution: Entity Linking </a:t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                    with manually updating mismatches</a:t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279" name="Google Shape;2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0161" y="2410510"/>
            <a:ext cx="2451025" cy="2043450"/>
          </a:xfrm>
          <a:prstGeom prst="rect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82021">
                <a:alpha val="24310"/>
              </a:srgbClr>
            </a:outerShdw>
          </a:effectLst>
        </p:spPr>
      </p:pic>
      <p:cxnSp>
        <p:nvCxnSpPr>
          <p:cNvPr id="280" name="Google Shape;280;p29"/>
          <p:cNvCxnSpPr>
            <a:stCxn id="276" idx="1"/>
            <a:endCxn id="275" idx="1"/>
          </p:cNvCxnSpPr>
          <p:nvPr/>
        </p:nvCxnSpPr>
        <p:spPr>
          <a:xfrm>
            <a:off x="1783887" y="2709838"/>
            <a:ext cx="17100" cy="1236300"/>
          </a:xfrm>
          <a:prstGeom prst="curvedConnector3">
            <a:avLst>
              <a:gd fmla="val -3309134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281" name="Google Shape;281;p29"/>
          <p:cNvPicPr preferRelativeResize="0"/>
          <p:nvPr/>
        </p:nvPicPr>
        <p:blipFill rotWithShape="1">
          <a:blip r:embed="rId6">
            <a:alphaModFix/>
          </a:blip>
          <a:srcRect b="7299" l="28340" r="26204" t="9276"/>
          <a:stretch/>
        </p:blipFill>
        <p:spPr>
          <a:xfrm>
            <a:off x="958375" y="3041660"/>
            <a:ext cx="468072" cy="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/>
          <p:nvPr/>
        </p:nvSpPr>
        <p:spPr>
          <a:xfrm>
            <a:off x="323450" y="1408703"/>
            <a:ext cx="4184700" cy="3006600"/>
          </a:xfrm>
          <a:prstGeom prst="roundRect">
            <a:avLst>
              <a:gd fmla="val 5439" name="adj"/>
            </a:avLst>
          </a:prstGeom>
          <a:solidFill>
            <a:srgbClr val="FFFFFF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82021">
                <a:alpha val="2431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		</a:t>
            </a:r>
            <a:endParaRPr b="0" i="0" sz="900" u="none" cap="none" strike="noStrike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7" name="Google Shape;287;p30"/>
          <p:cNvSpPr txBox="1"/>
          <p:nvPr>
            <p:ph type="title"/>
          </p:nvPr>
        </p:nvSpPr>
        <p:spPr>
          <a:xfrm>
            <a:off x="311700" y="9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Summary 1 | Building KG DB (cont.)</a:t>
            </a:r>
            <a:endParaRPr/>
          </a:p>
        </p:txBody>
      </p:sp>
      <p:sp>
        <p:nvSpPr>
          <p:cNvPr id="288" name="Google Shape;288;p30"/>
          <p:cNvSpPr txBox="1"/>
          <p:nvPr/>
        </p:nvSpPr>
        <p:spPr>
          <a:xfrm>
            <a:off x="244375" y="692310"/>
            <a:ext cx="86556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Rubik Medium"/>
              <a:buChar char="★"/>
            </a:pPr>
            <a:r>
              <a:rPr lang="en" sz="17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Information extraction evaluation and Efficient o</a:t>
            </a:r>
            <a:r>
              <a:rPr lang="en" sz="17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ntology design</a:t>
            </a:r>
            <a:endParaRPr sz="17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450925" y="1413568"/>
            <a:ext cx="40644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Evaluating Quality of Information extraction </a:t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Solution: Manually extracted the patterns </a:t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               and Aligned to possible combinations</a:t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290" name="Google Shape;290;p30"/>
          <p:cNvSpPr/>
          <p:nvPr/>
        </p:nvSpPr>
        <p:spPr>
          <a:xfrm>
            <a:off x="4636202" y="1386870"/>
            <a:ext cx="4184700" cy="3006600"/>
          </a:xfrm>
          <a:prstGeom prst="roundRect">
            <a:avLst>
              <a:gd fmla="val 5439" name="adj"/>
            </a:avLst>
          </a:prstGeom>
          <a:solidFill>
            <a:srgbClr val="FFFFFF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82021">
                <a:alpha val="2431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		</a:t>
            </a:r>
            <a:endParaRPr b="0" i="0" sz="900" u="none" cap="none" strike="noStrike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4696350" y="1413354"/>
            <a:ext cx="4339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Designing Efficient Ontology </a:t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Solution: Adding unique identifier in KG</a:t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292" name="Google Shape;292;p30"/>
          <p:cNvPicPr preferRelativeResize="0"/>
          <p:nvPr/>
        </p:nvPicPr>
        <p:blipFill rotWithShape="1">
          <a:blip r:embed="rId3">
            <a:alphaModFix/>
          </a:blip>
          <a:srcRect b="33074" l="0" r="0" t="0"/>
          <a:stretch/>
        </p:blipFill>
        <p:spPr>
          <a:xfrm>
            <a:off x="619575" y="2759620"/>
            <a:ext cx="3588380" cy="10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0"/>
          <p:cNvSpPr/>
          <p:nvPr/>
        </p:nvSpPr>
        <p:spPr>
          <a:xfrm>
            <a:off x="5239063" y="3234194"/>
            <a:ext cx="927600" cy="87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Buyer</a:t>
            </a:r>
            <a:endParaRPr/>
          </a:p>
        </p:txBody>
      </p:sp>
      <p:sp>
        <p:nvSpPr>
          <p:cNvPr id="294" name="Google Shape;294;p30"/>
          <p:cNvSpPr/>
          <p:nvPr/>
        </p:nvSpPr>
        <p:spPr>
          <a:xfrm>
            <a:off x="7197791" y="3234194"/>
            <a:ext cx="927600" cy="87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Seller</a:t>
            </a:r>
            <a:endParaRPr/>
          </a:p>
        </p:txBody>
      </p:sp>
      <p:sp>
        <p:nvSpPr>
          <p:cNvPr id="295" name="Google Shape;295;p30"/>
          <p:cNvSpPr/>
          <p:nvPr/>
        </p:nvSpPr>
        <p:spPr>
          <a:xfrm>
            <a:off x="6166678" y="2234538"/>
            <a:ext cx="927600" cy="87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Trade</a:t>
            </a:r>
            <a:endParaRPr/>
          </a:p>
        </p:txBody>
      </p:sp>
      <p:cxnSp>
        <p:nvCxnSpPr>
          <p:cNvPr id="296" name="Google Shape;296;p30"/>
          <p:cNvCxnSpPr>
            <a:stCxn id="293" idx="7"/>
            <a:endCxn id="295" idx="3"/>
          </p:cNvCxnSpPr>
          <p:nvPr/>
        </p:nvCxnSpPr>
        <p:spPr>
          <a:xfrm flipH="1" rot="10800000">
            <a:off x="6030819" y="2977002"/>
            <a:ext cx="271800" cy="38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0"/>
          <p:cNvCxnSpPr>
            <a:stCxn id="295" idx="5"/>
            <a:endCxn id="294" idx="1"/>
          </p:cNvCxnSpPr>
          <p:nvPr/>
        </p:nvCxnSpPr>
        <p:spPr>
          <a:xfrm>
            <a:off x="6958434" y="2977129"/>
            <a:ext cx="375300" cy="38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30"/>
          <p:cNvSpPr/>
          <p:nvPr/>
        </p:nvSpPr>
        <p:spPr>
          <a:xfrm>
            <a:off x="4997875" y="3173425"/>
            <a:ext cx="3303300" cy="1089900"/>
          </a:xfrm>
          <a:prstGeom prst="rect">
            <a:avLst/>
          </a:prstGeom>
          <a:noFill/>
          <a:ln cap="flat" cmpd="sng" w="9525">
            <a:solidFill>
              <a:srgbClr val="C820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0"/>
          <p:cNvSpPr txBox="1"/>
          <p:nvPr/>
        </p:nvSpPr>
        <p:spPr>
          <a:xfrm>
            <a:off x="7745050" y="2833225"/>
            <a:ext cx="981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82021"/>
                </a:solidFill>
                <a:latin typeface="Rubik Medium"/>
                <a:ea typeface="Rubik Medium"/>
                <a:cs typeface="Rubik Medium"/>
                <a:sym typeface="Rubik Medium"/>
              </a:rPr>
              <a:t>Reuse</a:t>
            </a:r>
            <a:endParaRPr sz="1200">
              <a:solidFill>
                <a:srgbClr val="C8202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00" name="Google Shape;300;p30"/>
          <p:cNvSpPr/>
          <p:nvPr/>
        </p:nvSpPr>
        <p:spPr>
          <a:xfrm>
            <a:off x="7148600" y="2376825"/>
            <a:ext cx="1026000" cy="201900"/>
          </a:xfrm>
          <a:prstGeom prst="wedgeRectCallout">
            <a:avLst>
              <a:gd fmla="val -55741" name="adj1"/>
              <a:gd fmla="val 9736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0"/>
          <p:cNvSpPr txBox="1"/>
          <p:nvPr/>
        </p:nvSpPr>
        <p:spPr>
          <a:xfrm>
            <a:off x="7181325" y="2307675"/>
            <a:ext cx="981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82021"/>
                </a:solidFill>
                <a:latin typeface="Rubik Medium"/>
                <a:ea typeface="Rubik Medium"/>
                <a:cs typeface="Rubik Medium"/>
                <a:sym typeface="Rubik Medium"/>
              </a:rPr>
              <a:t>ID</a:t>
            </a:r>
            <a:endParaRPr sz="1200">
              <a:solidFill>
                <a:srgbClr val="C8202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1"/>
          <p:cNvSpPr txBox="1"/>
          <p:nvPr>
            <p:ph type="title"/>
          </p:nvPr>
        </p:nvSpPr>
        <p:spPr>
          <a:xfrm>
            <a:off x="311700" y="9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Challenge Summary 2 | Data size and quality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1"/>
          <p:cNvSpPr txBox="1"/>
          <p:nvPr/>
        </p:nvSpPr>
        <p:spPr>
          <a:xfrm>
            <a:off x="244375" y="692310"/>
            <a:ext cx="86556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Rubik Medium"/>
              <a:buChar char="★"/>
            </a:pPr>
            <a:r>
              <a:rPr lang="en" sz="17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Too Large Dataset but Sparse Data for Machine Learning</a:t>
            </a:r>
            <a:endParaRPr sz="17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grpSp>
        <p:nvGrpSpPr>
          <p:cNvPr id="308" name="Google Shape;308;p31"/>
          <p:cNvGrpSpPr/>
          <p:nvPr/>
        </p:nvGrpSpPr>
        <p:grpSpPr>
          <a:xfrm>
            <a:off x="371316" y="1167223"/>
            <a:ext cx="4169555" cy="1438118"/>
            <a:chOff x="694000" y="978100"/>
            <a:chExt cx="2276703" cy="1501951"/>
          </a:xfrm>
        </p:grpSpPr>
        <p:sp>
          <p:nvSpPr>
            <p:cNvPr id="309" name="Google Shape;309;p31"/>
            <p:cNvSpPr/>
            <p:nvPr/>
          </p:nvSpPr>
          <p:spPr>
            <a:xfrm>
              <a:off x="694000" y="978100"/>
              <a:ext cx="2276700" cy="876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694003" y="1400651"/>
              <a:ext cx="2276700" cy="1079400"/>
            </a:xfrm>
            <a:prstGeom prst="roundRect">
              <a:avLst>
                <a:gd fmla="val 5439" name="adj"/>
              </a:avLst>
            </a:prstGeom>
            <a:solidFill>
              <a:srgbClr val="FFFFFF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C82021">
                  <a:alpha val="2431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434343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		</a:t>
              </a:r>
              <a:endParaRPr b="0" i="0" sz="900" u="none" cap="none" strike="noStrike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11" name="Google Shape;311;p31"/>
            <p:cNvSpPr txBox="1"/>
            <p:nvPr/>
          </p:nvSpPr>
          <p:spPr>
            <a:xfrm>
              <a:off x="1143097" y="1055052"/>
              <a:ext cx="13785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rgbClr val="434343"/>
                  </a:solidFill>
                  <a:latin typeface="Rubik Medium"/>
                  <a:ea typeface="Rubik Medium"/>
                  <a:cs typeface="Rubik Medium"/>
                  <a:sym typeface="Rubik Medium"/>
                </a:rPr>
                <a:t>Too Large Dataset</a:t>
              </a:r>
              <a:endParaRPr i="0" sz="1300" u="none" cap="none" strike="noStrike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endParaRPr>
            </a:p>
          </p:txBody>
        </p:sp>
      </p:grpSp>
      <p:grpSp>
        <p:nvGrpSpPr>
          <p:cNvPr id="312" name="Google Shape;312;p31"/>
          <p:cNvGrpSpPr/>
          <p:nvPr/>
        </p:nvGrpSpPr>
        <p:grpSpPr>
          <a:xfrm>
            <a:off x="4662700" y="1167225"/>
            <a:ext cx="4169780" cy="1447025"/>
            <a:chOff x="694000" y="978100"/>
            <a:chExt cx="2276702" cy="1511253"/>
          </a:xfrm>
        </p:grpSpPr>
        <p:sp>
          <p:nvSpPr>
            <p:cNvPr id="313" name="Google Shape;313;p31"/>
            <p:cNvSpPr/>
            <p:nvPr/>
          </p:nvSpPr>
          <p:spPr>
            <a:xfrm>
              <a:off x="694000" y="978100"/>
              <a:ext cx="2276700" cy="876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694002" y="1400653"/>
              <a:ext cx="2276700" cy="1088700"/>
            </a:xfrm>
            <a:prstGeom prst="roundRect">
              <a:avLst>
                <a:gd fmla="val 5439" name="adj"/>
              </a:avLst>
            </a:prstGeom>
            <a:solidFill>
              <a:srgbClr val="FFFFFF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C82021">
                  <a:alpha val="2431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i="0" sz="900" u="none" cap="none" strike="noStrike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457200" marR="0" rtl="0" algn="ctr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315" name="Google Shape;315;p31"/>
          <p:cNvPicPr preferRelativeResize="0"/>
          <p:nvPr/>
        </p:nvPicPr>
        <p:blipFill rotWithShape="1">
          <a:blip r:embed="rId3">
            <a:alphaModFix/>
          </a:blip>
          <a:srcRect b="7299" l="28340" r="26204" t="9276"/>
          <a:stretch/>
        </p:blipFill>
        <p:spPr>
          <a:xfrm>
            <a:off x="700225" y="1625110"/>
            <a:ext cx="468072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0821" y="1618147"/>
            <a:ext cx="782151" cy="58661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1"/>
          <p:cNvSpPr txBox="1"/>
          <p:nvPr/>
        </p:nvSpPr>
        <p:spPr>
          <a:xfrm>
            <a:off x="2343500" y="1747075"/>
            <a:ext cx="222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M</a:t>
            </a:r>
            <a:r>
              <a:rPr lang="en" sz="1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ore than 200 countries</a:t>
            </a:r>
            <a:endParaRPr sz="1200">
              <a:solidFill>
                <a:schemeClr val="dk2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For 20 years of Trade data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371250" y="3395624"/>
            <a:ext cx="4169700" cy="1279200"/>
          </a:xfrm>
          <a:prstGeom prst="roundRect">
            <a:avLst>
              <a:gd fmla="val 5718" name="adj"/>
            </a:avLst>
          </a:prstGeom>
          <a:solidFill>
            <a:schemeClr val="lt1"/>
          </a:solidFill>
          <a:ln cap="flat" cmpd="sng" w="9525">
            <a:solidFill>
              <a:srgbClr val="9CDC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1"/>
          <p:cNvSpPr txBox="1"/>
          <p:nvPr/>
        </p:nvSpPr>
        <p:spPr>
          <a:xfrm>
            <a:off x="2482325" y="3731325"/>
            <a:ext cx="20586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USA related Trades data</a:t>
            </a:r>
            <a:endParaRPr sz="1200">
              <a:solidFill>
                <a:schemeClr val="dk2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For the </a:t>
            </a:r>
            <a:r>
              <a:rPr lang="en" sz="1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last 10 years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20" name="Google Shape;320;p31"/>
          <p:cNvSpPr txBox="1"/>
          <p:nvPr/>
        </p:nvSpPr>
        <p:spPr>
          <a:xfrm>
            <a:off x="387900" y="2127850"/>
            <a:ext cx="1076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Too much time to </a:t>
            </a:r>
            <a:r>
              <a:rPr lang="en" sz="10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s</a:t>
            </a:r>
            <a:r>
              <a:rPr lang="en" sz="10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crawl</a:t>
            </a:r>
            <a:endParaRPr sz="10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21" name="Google Shape;321;p31"/>
          <p:cNvSpPr txBox="1"/>
          <p:nvPr/>
        </p:nvSpPr>
        <p:spPr>
          <a:xfrm>
            <a:off x="1321100" y="2121784"/>
            <a:ext cx="110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Not fit for Neo4j free tier</a:t>
            </a:r>
            <a:endParaRPr sz="10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1449400" y="2878688"/>
            <a:ext cx="404700" cy="243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rgbClr val="9CDC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1"/>
          <p:cNvSpPr txBox="1"/>
          <p:nvPr/>
        </p:nvSpPr>
        <p:spPr>
          <a:xfrm>
            <a:off x="1949150" y="2698725"/>
            <a:ext cx="14820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Scoping down</a:t>
            </a:r>
            <a:endParaRPr sz="1200">
              <a:solidFill>
                <a:schemeClr val="dk2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Blocking</a:t>
            </a:r>
            <a:endParaRPr sz="1200">
              <a:solidFill>
                <a:schemeClr val="dk2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24" name="Google Shape;324;p31"/>
          <p:cNvPicPr preferRelativeResize="0"/>
          <p:nvPr/>
        </p:nvPicPr>
        <p:blipFill rotWithShape="1">
          <a:blip r:embed="rId3">
            <a:alphaModFix/>
          </a:blip>
          <a:srcRect b="7299" l="28340" r="26204" t="9276"/>
          <a:stretch/>
        </p:blipFill>
        <p:spPr>
          <a:xfrm>
            <a:off x="700225" y="3518385"/>
            <a:ext cx="468072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0821" y="3511422"/>
            <a:ext cx="782151" cy="58661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1"/>
          <p:cNvSpPr/>
          <p:nvPr/>
        </p:nvSpPr>
        <p:spPr>
          <a:xfrm>
            <a:off x="502225" y="1618200"/>
            <a:ext cx="1783500" cy="586500"/>
          </a:xfrm>
          <a:prstGeom prst="rect">
            <a:avLst/>
          </a:prstGeom>
          <a:solidFill>
            <a:srgbClr val="FFFFFF">
              <a:alpha val="6607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1"/>
          <p:cNvSpPr txBox="1"/>
          <p:nvPr/>
        </p:nvSpPr>
        <p:spPr>
          <a:xfrm>
            <a:off x="295125" y="4155025"/>
            <a:ext cx="12114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10 hrs </a:t>
            </a:r>
            <a:r>
              <a:rPr lang="en" sz="10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to scrawl</a:t>
            </a:r>
            <a:endParaRPr sz="10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15 hrs for Neo4j</a:t>
            </a:r>
            <a:endParaRPr sz="10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28" name="Google Shape;328;p31"/>
          <p:cNvSpPr txBox="1"/>
          <p:nvPr/>
        </p:nvSpPr>
        <p:spPr>
          <a:xfrm>
            <a:off x="1380725" y="4148959"/>
            <a:ext cx="110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Using</a:t>
            </a:r>
            <a:endParaRPr sz="10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Neo4j free tier</a:t>
            </a:r>
            <a:endParaRPr sz="10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29" name="Google Shape;329;p31"/>
          <p:cNvSpPr/>
          <p:nvPr/>
        </p:nvSpPr>
        <p:spPr>
          <a:xfrm>
            <a:off x="4662600" y="3398795"/>
            <a:ext cx="4169700" cy="1279200"/>
          </a:xfrm>
          <a:prstGeom prst="roundRect">
            <a:avLst>
              <a:gd fmla="val 5718" name="adj"/>
            </a:avLst>
          </a:prstGeom>
          <a:solidFill>
            <a:schemeClr val="lt1"/>
          </a:solidFill>
          <a:ln cap="flat" cmpd="sng" w="9525">
            <a:solidFill>
              <a:srgbClr val="9CDC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1"/>
          <p:cNvSpPr/>
          <p:nvPr/>
        </p:nvSpPr>
        <p:spPr>
          <a:xfrm>
            <a:off x="5527975" y="2893238"/>
            <a:ext cx="404700" cy="243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rgbClr val="9CDC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1"/>
          <p:cNvSpPr txBox="1"/>
          <p:nvPr/>
        </p:nvSpPr>
        <p:spPr>
          <a:xfrm>
            <a:off x="6027725" y="2703375"/>
            <a:ext cx="26436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Resampling of FTA in-force data</a:t>
            </a:r>
            <a:endParaRPr sz="1200">
              <a:solidFill>
                <a:schemeClr val="dk2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Cross validation with Grid search</a:t>
            </a:r>
            <a:endParaRPr sz="1200">
              <a:solidFill>
                <a:schemeClr val="dk2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32" name="Google Shape;332;p31"/>
          <p:cNvPicPr preferRelativeResize="0"/>
          <p:nvPr/>
        </p:nvPicPr>
        <p:blipFill rotWithShape="1">
          <a:blip r:embed="rId5">
            <a:alphaModFix/>
          </a:blip>
          <a:srcRect b="0" l="0" r="50965" t="0"/>
          <a:stretch/>
        </p:blipFill>
        <p:spPr>
          <a:xfrm>
            <a:off x="6821750" y="3792575"/>
            <a:ext cx="18495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1"/>
          <p:cNvPicPr preferRelativeResize="0"/>
          <p:nvPr/>
        </p:nvPicPr>
        <p:blipFill rotWithShape="1">
          <a:blip r:embed="rId6">
            <a:alphaModFix/>
          </a:blip>
          <a:srcRect b="0" l="0" r="38841" t="0"/>
          <a:stretch/>
        </p:blipFill>
        <p:spPr>
          <a:xfrm>
            <a:off x="6714625" y="1956426"/>
            <a:ext cx="1849575" cy="360023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1"/>
          <p:cNvSpPr txBox="1"/>
          <p:nvPr/>
        </p:nvSpPr>
        <p:spPr>
          <a:xfrm>
            <a:off x="6638425" y="1618145"/>
            <a:ext cx="11562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Initial Score: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35" name="Google Shape;335;p31"/>
          <p:cNvSpPr txBox="1"/>
          <p:nvPr/>
        </p:nvSpPr>
        <p:spPr>
          <a:xfrm>
            <a:off x="6726709" y="3459275"/>
            <a:ext cx="15450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Improved Score: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36" name="Google Shape;336;p31"/>
          <p:cNvSpPr txBox="1"/>
          <p:nvPr/>
        </p:nvSpPr>
        <p:spPr>
          <a:xfrm>
            <a:off x="4766673" y="1240900"/>
            <a:ext cx="40071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3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Sparse and Imbalanced Data with Inconsistent Trend</a:t>
            </a:r>
            <a:endParaRPr b="0" i="0" sz="13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0700" y="1956425"/>
            <a:ext cx="1783500" cy="56411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1"/>
          <p:cNvSpPr txBox="1"/>
          <p:nvPr/>
        </p:nvSpPr>
        <p:spPr>
          <a:xfrm>
            <a:off x="4702325" y="1615582"/>
            <a:ext cx="11562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Imbalanced</a:t>
            </a: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: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39" name="Google Shape;339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66675" y="3796359"/>
            <a:ext cx="1871750" cy="60755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1"/>
          <p:cNvSpPr txBox="1"/>
          <p:nvPr/>
        </p:nvSpPr>
        <p:spPr>
          <a:xfrm>
            <a:off x="4671515" y="3445943"/>
            <a:ext cx="11562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B</a:t>
            </a: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alanced: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658650" y="1577375"/>
            <a:ext cx="3445200" cy="280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9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| </a:t>
            </a:r>
            <a:r>
              <a:rPr lang="en"/>
              <a:t>Why do we need KG for this?</a:t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244375" y="692310"/>
            <a:ext cx="86556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Rubik Medium"/>
              <a:buChar char="★"/>
            </a:pPr>
            <a:r>
              <a:rPr lang="en" sz="17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Currently, Trade related data is E</a:t>
            </a:r>
            <a:r>
              <a:rPr lang="en" sz="17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verywhere</a:t>
            </a:r>
            <a:r>
              <a:rPr lang="en" sz="17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 and Messy </a:t>
            </a:r>
            <a:endParaRPr sz="17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100" y="1972000"/>
            <a:ext cx="3839877" cy="202867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1016175" y="1236575"/>
            <a:ext cx="28014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Messy Data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487463" y="2861520"/>
            <a:ext cx="341400" cy="234300"/>
          </a:xfrm>
          <a:prstGeom prst="rightArrow">
            <a:avLst>
              <a:gd fmla="val 50000" name="adj1"/>
              <a:gd fmla="val 5570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5350453" y="1265050"/>
            <a:ext cx="33906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Into One Place in a Fast Accessible Format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250" y="1920899"/>
            <a:ext cx="2036149" cy="16339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" name="Google Shape;79;p14"/>
          <p:cNvPicPr preferRelativeResize="0"/>
          <p:nvPr/>
        </p:nvPicPr>
        <p:blipFill rotWithShape="1">
          <a:blip r:embed="rId5">
            <a:alphaModFix/>
          </a:blip>
          <a:srcRect b="0" l="0" r="0" t="48752"/>
          <a:stretch/>
        </p:blipFill>
        <p:spPr>
          <a:xfrm>
            <a:off x="281251" y="2987624"/>
            <a:ext cx="1837724" cy="8094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" name="Google Shape;80;p14"/>
          <p:cNvPicPr preferRelativeResize="0"/>
          <p:nvPr/>
        </p:nvPicPr>
        <p:blipFill rotWithShape="1">
          <a:blip r:embed="rId6">
            <a:alphaModFix/>
          </a:blip>
          <a:srcRect b="0" l="0" r="20000" t="0"/>
          <a:stretch/>
        </p:blipFill>
        <p:spPr>
          <a:xfrm>
            <a:off x="2499325" y="2152350"/>
            <a:ext cx="1527649" cy="109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7">
            <a:alphaModFix/>
          </a:blip>
          <a:srcRect b="44536" l="0" r="0" t="1870"/>
          <a:stretch/>
        </p:blipFill>
        <p:spPr>
          <a:xfrm>
            <a:off x="2423325" y="3437050"/>
            <a:ext cx="1867224" cy="9855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83448" y="3689750"/>
            <a:ext cx="1226693" cy="10927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/>
          <p:nvPr>
            <p:ph type="title"/>
          </p:nvPr>
        </p:nvSpPr>
        <p:spPr>
          <a:xfrm>
            <a:off x="311700" y="9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Research Points</a:t>
            </a:r>
            <a:endParaRPr/>
          </a:p>
        </p:txBody>
      </p:sp>
      <p:grpSp>
        <p:nvGrpSpPr>
          <p:cNvPr id="346" name="Google Shape;346;p32"/>
          <p:cNvGrpSpPr/>
          <p:nvPr/>
        </p:nvGrpSpPr>
        <p:grpSpPr>
          <a:xfrm>
            <a:off x="148928" y="997325"/>
            <a:ext cx="2661466" cy="1438118"/>
            <a:chOff x="694000" y="978100"/>
            <a:chExt cx="2276703" cy="1501951"/>
          </a:xfrm>
        </p:grpSpPr>
        <p:sp>
          <p:nvSpPr>
            <p:cNvPr id="347" name="Google Shape;347;p32"/>
            <p:cNvSpPr/>
            <p:nvPr/>
          </p:nvSpPr>
          <p:spPr>
            <a:xfrm>
              <a:off x="694000" y="978100"/>
              <a:ext cx="2276700" cy="876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694003" y="1400651"/>
              <a:ext cx="2276700" cy="1079400"/>
            </a:xfrm>
            <a:prstGeom prst="roundRect">
              <a:avLst>
                <a:gd fmla="val 5439" name="adj"/>
              </a:avLst>
            </a:prstGeom>
            <a:solidFill>
              <a:srgbClr val="FFFFFF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C82021">
                  <a:alpha val="2431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434343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		</a:t>
              </a:r>
              <a:endParaRPr b="0" i="0" sz="900" u="none" cap="none" strike="noStrike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49" name="Google Shape;349;p32"/>
            <p:cNvSpPr txBox="1"/>
            <p:nvPr/>
          </p:nvSpPr>
          <p:spPr>
            <a:xfrm>
              <a:off x="815705" y="1055045"/>
              <a:ext cx="20352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rgbClr val="434343"/>
                  </a:solidFill>
                  <a:latin typeface="Rubik Medium"/>
                  <a:ea typeface="Rubik Medium"/>
                  <a:cs typeface="Rubik Medium"/>
                  <a:sym typeface="Rubik Medium"/>
                </a:rPr>
                <a:t>Data</a:t>
              </a:r>
              <a:endParaRPr i="0" sz="1300" u="none" cap="none" strike="noStrike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endParaRPr>
            </a:p>
          </p:txBody>
        </p:sp>
      </p:grpSp>
      <p:sp>
        <p:nvSpPr>
          <p:cNvPr id="350" name="Google Shape;350;p32"/>
          <p:cNvSpPr/>
          <p:nvPr/>
        </p:nvSpPr>
        <p:spPr>
          <a:xfrm>
            <a:off x="148870" y="3225730"/>
            <a:ext cx="2661600" cy="1279200"/>
          </a:xfrm>
          <a:prstGeom prst="roundRect">
            <a:avLst>
              <a:gd fmla="val 5718" name="adj"/>
            </a:avLst>
          </a:prstGeom>
          <a:solidFill>
            <a:schemeClr val="lt1"/>
          </a:solidFill>
          <a:ln cap="flat" cmpd="sng" w="9525">
            <a:solidFill>
              <a:srgbClr val="9CDC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2"/>
          <p:cNvSpPr txBox="1"/>
          <p:nvPr/>
        </p:nvSpPr>
        <p:spPr>
          <a:xfrm>
            <a:off x="1604825" y="1721725"/>
            <a:ext cx="11016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US related Yearly data</a:t>
            </a:r>
            <a:endParaRPr sz="10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52" name="Google Shape;352;p32"/>
          <p:cNvSpPr/>
          <p:nvPr/>
        </p:nvSpPr>
        <p:spPr>
          <a:xfrm>
            <a:off x="1277308" y="2708793"/>
            <a:ext cx="404700" cy="243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9CDC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32"/>
          <p:cNvGrpSpPr/>
          <p:nvPr/>
        </p:nvGrpSpPr>
        <p:grpSpPr>
          <a:xfrm>
            <a:off x="3134204" y="997325"/>
            <a:ext cx="2835406" cy="1438118"/>
            <a:chOff x="694000" y="978100"/>
            <a:chExt cx="2276703" cy="1501951"/>
          </a:xfrm>
        </p:grpSpPr>
        <p:sp>
          <p:nvSpPr>
            <p:cNvPr id="354" name="Google Shape;354;p32"/>
            <p:cNvSpPr/>
            <p:nvPr/>
          </p:nvSpPr>
          <p:spPr>
            <a:xfrm>
              <a:off x="694000" y="978100"/>
              <a:ext cx="2276700" cy="876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694003" y="1400651"/>
              <a:ext cx="2276700" cy="1079400"/>
            </a:xfrm>
            <a:prstGeom prst="roundRect">
              <a:avLst>
                <a:gd fmla="val 5439" name="adj"/>
              </a:avLst>
            </a:prstGeom>
            <a:solidFill>
              <a:srgbClr val="FFFFFF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C82021">
                  <a:alpha val="2431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434343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		</a:t>
              </a:r>
              <a:endParaRPr b="0" i="0" sz="900" u="none" cap="none" strike="noStrike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56" name="Google Shape;356;p32"/>
            <p:cNvSpPr txBox="1"/>
            <p:nvPr/>
          </p:nvSpPr>
          <p:spPr>
            <a:xfrm>
              <a:off x="786738" y="1055045"/>
              <a:ext cx="21051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rgbClr val="434343"/>
                  </a:solidFill>
                  <a:latin typeface="Rubik Medium"/>
                  <a:ea typeface="Rubik Medium"/>
                  <a:cs typeface="Rubik Medium"/>
                  <a:sym typeface="Rubik Medium"/>
                </a:rPr>
                <a:t>Embedding</a:t>
              </a:r>
              <a:endParaRPr i="0" sz="1300" u="none" cap="none" strike="noStrike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endParaRPr>
            </a:p>
          </p:txBody>
        </p:sp>
      </p:grpSp>
      <p:sp>
        <p:nvSpPr>
          <p:cNvPr id="357" name="Google Shape;357;p32"/>
          <p:cNvSpPr/>
          <p:nvPr/>
        </p:nvSpPr>
        <p:spPr>
          <a:xfrm>
            <a:off x="3134220" y="3225730"/>
            <a:ext cx="2835300" cy="1279200"/>
          </a:xfrm>
          <a:prstGeom prst="roundRect">
            <a:avLst>
              <a:gd fmla="val 5718" name="adj"/>
            </a:avLst>
          </a:prstGeom>
          <a:solidFill>
            <a:schemeClr val="lt1"/>
          </a:solidFill>
          <a:ln cap="flat" cmpd="sng" w="9525">
            <a:solidFill>
              <a:srgbClr val="9CDC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2"/>
          <p:cNvSpPr txBox="1"/>
          <p:nvPr/>
        </p:nvSpPr>
        <p:spPr>
          <a:xfrm>
            <a:off x="4850545" y="1654855"/>
            <a:ext cx="1076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No Embedding used</a:t>
            </a:r>
            <a:endParaRPr sz="10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59" name="Google Shape;359;p32"/>
          <p:cNvSpPr/>
          <p:nvPr/>
        </p:nvSpPr>
        <p:spPr>
          <a:xfrm>
            <a:off x="4369645" y="2654355"/>
            <a:ext cx="404700" cy="243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9CDC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32"/>
          <p:cNvGrpSpPr/>
          <p:nvPr/>
        </p:nvGrpSpPr>
        <p:grpSpPr>
          <a:xfrm>
            <a:off x="6321175" y="997325"/>
            <a:ext cx="2661694" cy="1438118"/>
            <a:chOff x="694000" y="978100"/>
            <a:chExt cx="2276703" cy="1501951"/>
          </a:xfrm>
        </p:grpSpPr>
        <p:sp>
          <p:nvSpPr>
            <p:cNvPr id="361" name="Google Shape;361;p32"/>
            <p:cNvSpPr/>
            <p:nvPr/>
          </p:nvSpPr>
          <p:spPr>
            <a:xfrm>
              <a:off x="694000" y="978100"/>
              <a:ext cx="2276700" cy="876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694003" y="1400651"/>
              <a:ext cx="2276700" cy="1079400"/>
            </a:xfrm>
            <a:prstGeom prst="roundRect">
              <a:avLst>
                <a:gd fmla="val 5439" name="adj"/>
              </a:avLst>
            </a:prstGeom>
            <a:solidFill>
              <a:srgbClr val="FFFFFF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C82021">
                  <a:alpha val="2431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434343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		</a:t>
              </a:r>
              <a:endParaRPr b="0" i="0" sz="900" u="none" cap="none" strike="noStrike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63" name="Google Shape;363;p32"/>
            <p:cNvSpPr txBox="1"/>
            <p:nvPr/>
          </p:nvSpPr>
          <p:spPr>
            <a:xfrm>
              <a:off x="1143097" y="1055052"/>
              <a:ext cx="13785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rgbClr val="434343"/>
                  </a:solidFill>
                  <a:latin typeface="Rubik Medium"/>
                  <a:ea typeface="Rubik Medium"/>
                  <a:cs typeface="Rubik Medium"/>
                  <a:sym typeface="Rubik Medium"/>
                </a:rPr>
                <a:t>Prediction</a:t>
              </a:r>
              <a:endParaRPr i="0" sz="1300" u="none" cap="none" strike="noStrike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endParaRPr>
            </a:p>
          </p:txBody>
        </p:sp>
      </p:grpSp>
      <p:sp>
        <p:nvSpPr>
          <p:cNvPr id="364" name="Google Shape;364;p32"/>
          <p:cNvSpPr/>
          <p:nvPr/>
        </p:nvSpPr>
        <p:spPr>
          <a:xfrm>
            <a:off x="6321070" y="3225730"/>
            <a:ext cx="2676900" cy="1279200"/>
          </a:xfrm>
          <a:prstGeom prst="roundRect">
            <a:avLst>
              <a:gd fmla="val 5718" name="adj"/>
            </a:avLst>
          </a:prstGeom>
          <a:solidFill>
            <a:schemeClr val="lt1"/>
          </a:solidFill>
          <a:ln cap="flat" cmpd="sng" w="9525">
            <a:solidFill>
              <a:srgbClr val="9CDC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2"/>
          <p:cNvSpPr txBox="1"/>
          <p:nvPr/>
        </p:nvSpPr>
        <p:spPr>
          <a:xfrm>
            <a:off x="7675275" y="1654850"/>
            <a:ext cx="131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Limited</a:t>
            </a:r>
            <a:endParaRPr sz="10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Future prediction</a:t>
            </a:r>
            <a:endParaRPr sz="10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66" name="Google Shape;366;p32"/>
          <p:cNvSpPr/>
          <p:nvPr/>
        </p:nvSpPr>
        <p:spPr>
          <a:xfrm>
            <a:off x="7449670" y="2654355"/>
            <a:ext cx="404700" cy="243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9CDC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2"/>
          <p:cNvSpPr txBox="1"/>
          <p:nvPr/>
        </p:nvSpPr>
        <p:spPr>
          <a:xfrm>
            <a:off x="7680701" y="3574925"/>
            <a:ext cx="123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Better Future prediction using Time series</a:t>
            </a:r>
            <a:endParaRPr sz="10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68" name="Google Shape;368;p32"/>
          <p:cNvPicPr preferRelativeResize="0"/>
          <p:nvPr/>
        </p:nvPicPr>
        <p:blipFill rotWithShape="1">
          <a:blip r:embed="rId3">
            <a:alphaModFix/>
          </a:blip>
          <a:srcRect b="21405" l="0" r="0" t="20868"/>
          <a:stretch/>
        </p:blipFill>
        <p:spPr>
          <a:xfrm>
            <a:off x="311700" y="1487775"/>
            <a:ext cx="1347950" cy="7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2"/>
          <p:cNvPicPr preferRelativeResize="0"/>
          <p:nvPr/>
        </p:nvPicPr>
        <p:blipFill rotWithShape="1">
          <a:blip r:embed="rId4">
            <a:alphaModFix/>
          </a:blip>
          <a:srcRect b="21432" l="0" r="0" t="21852"/>
          <a:stretch/>
        </p:blipFill>
        <p:spPr>
          <a:xfrm>
            <a:off x="211725" y="3447775"/>
            <a:ext cx="1561475" cy="8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2"/>
          <p:cNvSpPr txBox="1"/>
          <p:nvPr/>
        </p:nvSpPr>
        <p:spPr>
          <a:xfrm>
            <a:off x="1681070" y="3619014"/>
            <a:ext cx="110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World scope</a:t>
            </a:r>
            <a:endParaRPr sz="10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Monthly data</a:t>
            </a:r>
            <a:endParaRPr sz="10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71" name="Google Shape;37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0373" y="3574925"/>
            <a:ext cx="1183949" cy="63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2"/>
          <p:cNvSpPr txBox="1"/>
          <p:nvPr/>
        </p:nvSpPr>
        <p:spPr>
          <a:xfrm>
            <a:off x="4673875" y="3682050"/>
            <a:ext cx="134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I</a:t>
            </a:r>
            <a:r>
              <a:rPr lang="en" sz="10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ncorporating Embeddings</a:t>
            </a:r>
            <a:endParaRPr sz="10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73" name="Google Shape;37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1325" y="1483300"/>
            <a:ext cx="1635559" cy="84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2"/>
          <p:cNvPicPr preferRelativeResize="0"/>
          <p:nvPr/>
        </p:nvPicPr>
        <p:blipFill rotWithShape="1">
          <a:blip r:embed="rId7">
            <a:alphaModFix/>
          </a:blip>
          <a:srcRect b="46597" l="54231" r="0" t="7634"/>
          <a:stretch/>
        </p:blipFill>
        <p:spPr>
          <a:xfrm>
            <a:off x="6397375" y="1565957"/>
            <a:ext cx="1317000" cy="677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7762" y="3422538"/>
            <a:ext cx="1296230" cy="88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9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O</a:t>
            </a:r>
            <a:r>
              <a:rPr lang="en"/>
              <a:t>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288" y="603625"/>
            <a:ext cx="7841425" cy="41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/>
        </p:nvSpPr>
        <p:spPr>
          <a:xfrm>
            <a:off x="2519175" y="3721675"/>
            <a:ext cx="22557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Data about: </a:t>
            </a: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Country Codes</a:t>
            </a:r>
            <a:endParaRPr sz="12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Type: </a:t>
            </a: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</a:t>
            </a: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tructured</a:t>
            </a:r>
            <a:endParaRPr sz="12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#Records: </a:t>
            </a:r>
            <a:r>
              <a:rPr lang="en" sz="1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250</a:t>
            </a:r>
            <a:endParaRPr sz="12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Format: </a:t>
            </a: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Tabular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9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| </a:t>
            </a:r>
            <a:r>
              <a:rPr lang="en"/>
              <a:t>Data Sources</a:t>
            </a:r>
            <a:endParaRPr/>
          </a:p>
        </p:txBody>
      </p:sp>
      <p:cxnSp>
        <p:nvCxnSpPr>
          <p:cNvPr id="95" name="Google Shape;95;p16"/>
          <p:cNvCxnSpPr/>
          <p:nvPr/>
        </p:nvCxnSpPr>
        <p:spPr>
          <a:xfrm rot="10800000">
            <a:off x="5012400" y="2616375"/>
            <a:ext cx="3786000" cy="123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96" name="Google Shape;96;p16"/>
          <p:cNvSpPr/>
          <p:nvPr/>
        </p:nvSpPr>
        <p:spPr>
          <a:xfrm>
            <a:off x="426400" y="825575"/>
            <a:ext cx="4354500" cy="354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Trade Related Data</a:t>
            </a:r>
            <a:endParaRPr i="0" sz="1300" u="none" cap="none" strike="noStrike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cxnSp>
        <p:nvCxnSpPr>
          <p:cNvPr id="97" name="Google Shape;97;p16"/>
          <p:cNvCxnSpPr/>
          <p:nvPr/>
        </p:nvCxnSpPr>
        <p:spPr>
          <a:xfrm>
            <a:off x="4907175" y="822750"/>
            <a:ext cx="3900" cy="39060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98" name="Google Shape;98;p16"/>
          <p:cNvSpPr/>
          <p:nvPr/>
        </p:nvSpPr>
        <p:spPr>
          <a:xfrm>
            <a:off x="5012399" y="2792025"/>
            <a:ext cx="3786000" cy="354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FTA Data</a:t>
            </a:r>
            <a:endParaRPr sz="1100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5012400" y="825575"/>
            <a:ext cx="3785700" cy="354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Country Related Data</a:t>
            </a:r>
            <a:endParaRPr sz="1100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descr="icon-profile.png" id="100" name="Google Shape;10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7825" y="4165387"/>
            <a:ext cx="161225" cy="1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535050" y="4054600"/>
            <a:ext cx="174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lang="en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https://country-code.cl/</a:t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4983375" y="3919525"/>
            <a:ext cx="21042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www.state.gov/trade-agreements/existing-u-s-trade-agreements/</a:t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4996410" y="1804614"/>
            <a:ext cx="2221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https://data.worldbank.org/</a:t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426405" y="2326587"/>
            <a:ext cx="183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https://oec.world/</a:t>
            </a:r>
            <a:endParaRPr b="1" sz="9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025" y="3700221"/>
            <a:ext cx="1515238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8013" y="3286750"/>
            <a:ext cx="1832700" cy="568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2377" y="1417848"/>
            <a:ext cx="1668575" cy="43402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2561100" y="1216190"/>
            <a:ext cx="2295900" cy="18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Data about: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ubik"/>
              <a:buChar char="●"/>
            </a:pP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Countries</a:t>
            </a:r>
            <a:endParaRPr sz="12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ubik"/>
              <a:buChar char="●"/>
            </a:pP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Products</a:t>
            </a:r>
            <a:endParaRPr sz="12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ubik"/>
              <a:buChar char="●"/>
            </a:pP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Category of Products</a:t>
            </a:r>
            <a:endParaRPr sz="12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ubik"/>
              <a:buChar char="●"/>
            </a:pP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Section of Categories</a:t>
            </a:r>
            <a:endParaRPr sz="12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ubik"/>
              <a:buChar char="●"/>
            </a:pP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Trade Values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Type: </a:t>
            </a: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Unstructured</a:t>
            </a:r>
            <a:endParaRPr sz="12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#Records</a:t>
            </a: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: ~</a:t>
            </a: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35M</a:t>
            </a: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 sz="12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Format: </a:t>
            </a: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Charts</a:t>
            </a: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, Text</a:t>
            </a: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&amp; Links</a:t>
            </a:r>
            <a:endParaRPr sz="12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7">
            <a:alphaModFix/>
          </a:blip>
          <a:srcRect b="39703" l="8583" r="54937" t="28249"/>
          <a:stretch/>
        </p:blipFill>
        <p:spPr>
          <a:xfrm>
            <a:off x="426388" y="1354088"/>
            <a:ext cx="1979316" cy="91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6"/>
          <p:cNvCxnSpPr/>
          <p:nvPr/>
        </p:nvCxnSpPr>
        <p:spPr>
          <a:xfrm rot="10800000">
            <a:off x="617800" y="3156750"/>
            <a:ext cx="4157100" cy="78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11" name="Google Shape;111;p16"/>
          <p:cNvSpPr txBox="1"/>
          <p:nvPr/>
        </p:nvSpPr>
        <p:spPr>
          <a:xfrm>
            <a:off x="7076935" y="1294502"/>
            <a:ext cx="1911300" cy="12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Data about: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ubik"/>
              <a:buChar char="●"/>
            </a:pP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GDP</a:t>
            </a:r>
            <a:endParaRPr sz="12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ubik"/>
              <a:buChar char="●"/>
            </a:pP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Population</a:t>
            </a:r>
            <a:endParaRPr sz="12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Type: </a:t>
            </a: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S</a:t>
            </a: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tructured</a:t>
            </a:r>
            <a:endParaRPr sz="12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#Records:  </a:t>
            </a:r>
            <a:r>
              <a:rPr lang="en" sz="1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~13.5k</a:t>
            </a:r>
            <a:endParaRPr sz="12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Format: </a:t>
            </a: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Tabular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7087575" y="3319725"/>
            <a:ext cx="1942800" cy="12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Data about: </a:t>
            </a: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FTA with US</a:t>
            </a:r>
            <a:endParaRPr sz="12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Type: </a:t>
            </a: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</a:t>
            </a: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tructured</a:t>
            </a:r>
            <a:endParaRPr sz="12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#Records:  </a:t>
            </a:r>
            <a:r>
              <a:rPr lang="en" sz="1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20</a:t>
            </a:r>
            <a:endParaRPr sz="12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Format: </a:t>
            </a: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Tabular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456906" y="3255400"/>
            <a:ext cx="4317900" cy="354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Country Code</a:t>
            </a:r>
            <a:r>
              <a:rPr lang="en" sz="1300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 Data</a:t>
            </a:r>
            <a:endParaRPr sz="1100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>
            <a:off x="4871300" y="2130450"/>
            <a:ext cx="1955700" cy="298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389575" y="2130450"/>
            <a:ext cx="4309200" cy="298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311700" y="9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| </a:t>
            </a:r>
            <a:r>
              <a:rPr lang="en"/>
              <a:t>Scraping Data</a:t>
            </a:r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244375" y="692310"/>
            <a:ext cx="86556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Rubik Medium"/>
              <a:buChar char="★"/>
            </a:pPr>
            <a:r>
              <a:rPr lang="en" sz="17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Different data sources required different data extraction </a:t>
            </a:r>
            <a:r>
              <a:rPr lang="en" sz="17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mechanisms</a:t>
            </a:r>
            <a:endParaRPr sz="17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3">
            <a:alphaModFix/>
          </a:blip>
          <a:srcRect b="14245" l="0" r="0" t="12472"/>
          <a:stretch/>
        </p:blipFill>
        <p:spPr>
          <a:xfrm>
            <a:off x="4871300" y="1749500"/>
            <a:ext cx="1130824" cy="3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5223" y="1749495"/>
            <a:ext cx="971874" cy="35635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444875" y="1109300"/>
            <a:ext cx="845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ubik Medium"/>
              <a:buChar char="●"/>
            </a:pPr>
            <a:r>
              <a:rPr lang="en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Challenge</a:t>
            </a:r>
            <a:r>
              <a:rPr lang="en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- </a:t>
            </a:r>
            <a:r>
              <a:rPr lang="en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Crawling</a:t>
            </a:r>
            <a:r>
              <a:rPr lang="en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 the dynamically loaded charts; ~35M records</a:t>
            </a:r>
            <a:r>
              <a:rPr lang="en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endParaRPr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ubik Medium"/>
              <a:buChar char="●"/>
            </a:pPr>
            <a:r>
              <a:rPr lang="en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Evaluated - </a:t>
            </a:r>
            <a:r>
              <a:rPr lang="en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U</a:t>
            </a:r>
            <a:r>
              <a:rPr lang="en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sing spot checks, sum totals, counts, try-catch exception handling</a:t>
            </a:r>
            <a:endParaRPr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 rotWithShape="1">
          <a:blip r:embed="rId5">
            <a:alphaModFix/>
          </a:blip>
          <a:srcRect b="43152" l="0" r="0" t="0"/>
          <a:stretch/>
        </p:blipFill>
        <p:spPr>
          <a:xfrm>
            <a:off x="444875" y="4013751"/>
            <a:ext cx="4189024" cy="107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875" y="2162975"/>
            <a:ext cx="3028324" cy="172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4076" y="2162975"/>
            <a:ext cx="1099818" cy="177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4871" y="1800733"/>
            <a:ext cx="922250" cy="2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6999525" y="2130450"/>
            <a:ext cx="1955700" cy="298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02000" y="2217287"/>
            <a:ext cx="1750750" cy="281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74022" y="2217279"/>
            <a:ext cx="1750749" cy="2833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title"/>
          </p:nvPr>
        </p:nvSpPr>
        <p:spPr>
          <a:xfrm>
            <a:off x="311700" y="9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| </a:t>
            </a:r>
            <a:r>
              <a:rPr lang="en"/>
              <a:t>I</a:t>
            </a:r>
            <a:r>
              <a:rPr lang="en"/>
              <a:t>nformation Extraction</a:t>
            </a:r>
            <a:endParaRPr/>
          </a:p>
        </p:txBody>
      </p:sp>
      <p:sp>
        <p:nvSpPr>
          <p:cNvPr id="137" name="Google Shape;137;p18"/>
          <p:cNvSpPr txBox="1"/>
          <p:nvPr/>
        </p:nvSpPr>
        <p:spPr>
          <a:xfrm>
            <a:off x="244375" y="692310"/>
            <a:ext cx="86556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Rubik Medium"/>
              <a:buChar char="★"/>
            </a:pPr>
            <a:r>
              <a:rPr lang="en" sz="17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Textual/Link related extracted data required further processing</a:t>
            </a:r>
            <a:endParaRPr sz="17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4250" y="98525"/>
            <a:ext cx="959301" cy="3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0863" y="348275"/>
            <a:ext cx="1266051" cy="51169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/>
        </p:nvSpPr>
        <p:spPr>
          <a:xfrm>
            <a:off x="344575" y="1074514"/>
            <a:ext cx="702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Rule based (lexical +syntactical)</a:t>
            </a:r>
            <a:endParaRPr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ubik Medium"/>
              <a:buChar char="●"/>
            </a:pPr>
            <a:r>
              <a:rPr lang="en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For “Building KG” in Neo4j</a:t>
            </a:r>
            <a:endParaRPr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1574" y="3086000"/>
            <a:ext cx="2964100" cy="11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 rotWithShape="1">
          <a:blip r:embed="rId6">
            <a:alphaModFix/>
          </a:blip>
          <a:srcRect b="9950" l="0" r="0" t="0"/>
          <a:stretch/>
        </p:blipFill>
        <p:spPr>
          <a:xfrm>
            <a:off x="4288875" y="2733182"/>
            <a:ext cx="3275549" cy="15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1575" y="1640450"/>
            <a:ext cx="4864028" cy="107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351500" y="2737194"/>
            <a:ext cx="845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ubik Medium"/>
              <a:buChar char="●"/>
            </a:pPr>
            <a:r>
              <a:rPr lang="en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For “Q&amp;A module” in the App</a:t>
            </a:r>
            <a:endParaRPr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401038" y="4320095"/>
            <a:ext cx="845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ubik Medium"/>
              <a:buChar char="●"/>
            </a:pPr>
            <a:r>
              <a:rPr lang="en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Evaluation: Recognised patterns and keywords using spaCy; Manually checked the accuracy of those patterns for some records </a:t>
            </a:r>
            <a:endParaRPr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311700" y="9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| </a:t>
            </a:r>
            <a:r>
              <a:rPr lang="en"/>
              <a:t>Entity Linking (Similarity Measures)</a:t>
            </a:r>
            <a:endParaRPr/>
          </a:p>
        </p:txBody>
      </p:sp>
      <p:sp>
        <p:nvSpPr>
          <p:cNvPr id="151" name="Google Shape;151;p19"/>
          <p:cNvSpPr txBox="1"/>
          <p:nvPr/>
        </p:nvSpPr>
        <p:spPr>
          <a:xfrm>
            <a:off x="166200" y="692300"/>
            <a:ext cx="87339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Rubik Medium"/>
              <a:buChar char="★"/>
            </a:pPr>
            <a:r>
              <a:rPr lang="en" sz="17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Country related information from all sources was combined</a:t>
            </a:r>
            <a:endParaRPr sz="17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377100" y="1134025"/>
            <a:ext cx="8455200" cy="86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 Medium"/>
              <a:buChar char="●"/>
            </a:pPr>
            <a:r>
              <a:rPr lang="en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Process: Blocking with Jaro and Dice Similarity</a:t>
            </a:r>
            <a:endParaRPr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 Medium"/>
              <a:buChar char="●"/>
            </a:pPr>
            <a:r>
              <a:rPr lang="en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Initial accuracy score: 97.3% </a:t>
            </a:r>
            <a:r>
              <a:rPr i="1" lang="en" sz="1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(Manually created the truth file)</a:t>
            </a:r>
            <a:endParaRPr>
              <a:solidFill>
                <a:schemeClr val="dk2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 Medium"/>
              <a:buChar char="●"/>
            </a:pPr>
            <a:r>
              <a:rPr lang="en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Challenge: </a:t>
            </a:r>
            <a:r>
              <a:rPr lang="en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Alternative country names</a:t>
            </a:r>
            <a:endParaRPr sz="12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9601" y="38427"/>
            <a:ext cx="715375" cy="714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19"/>
          <p:cNvGrpSpPr/>
          <p:nvPr/>
        </p:nvGrpSpPr>
        <p:grpSpPr>
          <a:xfrm>
            <a:off x="2871835" y="3200301"/>
            <a:ext cx="3357031" cy="1041612"/>
            <a:chOff x="-185720" y="3290012"/>
            <a:chExt cx="4194715" cy="1527738"/>
          </a:xfrm>
        </p:grpSpPr>
        <p:pic>
          <p:nvPicPr>
            <p:cNvPr id="155" name="Google Shape;155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4800" y="3290025"/>
              <a:ext cx="2715952" cy="1527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19"/>
            <p:cNvSpPr/>
            <p:nvPr/>
          </p:nvSpPr>
          <p:spPr>
            <a:xfrm>
              <a:off x="-185720" y="3353413"/>
              <a:ext cx="951600" cy="572700"/>
            </a:xfrm>
            <a:prstGeom prst="wedgeRoundRectCallout">
              <a:avLst>
                <a:gd fmla="val 62824" name="adj1"/>
                <a:gd fmla="val -9476" name="adj2"/>
                <a:gd fmla="val 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Republic of Korea</a:t>
              </a:r>
              <a:endParaRPr sz="11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2967995" y="3290012"/>
              <a:ext cx="1041000" cy="572700"/>
            </a:xfrm>
            <a:prstGeom prst="wedgeRoundRectCallout">
              <a:avLst>
                <a:gd fmla="val -67157" name="adj1"/>
                <a:gd fmla="val 14067" name="adj2"/>
                <a:gd fmla="val 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595959"/>
                  </a:solidFill>
                  <a:latin typeface="Rubik"/>
                  <a:ea typeface="Rubik"/>
                  <a:cs typeface="Rubik"/>
                  <a:sym typeface="Rubik"/>
                </a:rPr>
                <a:t>DP’s Republic of Korea</a:t>
              </a:r>
              <a:endParaRPr sz="11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pic>
        <p:nvPicPr>
          <p:cNvPr id="158" name="Google Shape;15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548" y="3225735"/>
            <a:ext cx="1851738" cy="104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/>
        </p:nvSpPr>
        <p:spPr>
          <a:xfrm>
            <a:off x="311700" y="4350035"/>
            <a:ext cx="865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ubik Medium"/>
              <a:buChar char="●"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Linked country names to ISO_3 std format (eg. AFG FOR Afghanistan)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60" name="Google Shape;160;p19"/>
          <p:cNvPicPr preferRelativeResize="0"/>
          <p:nvPr/>
        </p:nvPicPr>
        <p:blipFill rotWithShape="1">
          <a:blip r:embed="rId6">
            <a:alphaModFix/>
          </a:blip>
          <a:srcRect b="0" l="0" r="62057" t="0"/>
          <a:stretch/>
        </p:blipFill>
        <p:spPr>
          <a:xfrm>
            <a:off x="6423412" y="3207835"/>
            <a:ext cx="1014766" cy="10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/>
        </p:nvSpPr>
        <p:spPr>
          <a:xfrm>
            <a:off x="6381872" y="989250"/>
            <a:ext cx="230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dk2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62" name="Google Shape;162;p19"/>
          <p:cNvPicPr preferRelativeResize="0"/>
          <p:nvPr/>
        </p:nvPicPr>
        <p:blipFill rotWithShape="1">
          <a:blip r:embed="rId6">
            <a:alphaModFix/>
          </a:blip>
          <a:srcRect b="0" l="64640" r="0" t="0"/>
          <a:stretch/>
        </p:blipFill>
        <p:spPr>
          <a:xfrm>
            <a:off x="7438178" y="3209861"/>
            <a:ext cx="945684" cy="10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5738" y="1986897"/>
            <a:ext cx="6443868" cy="1120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>
            <p:ph type="title"/>
          </p:nvPr>
        </p:nvSpPr>
        <p:spPr>
          <a:xfrm>
            <a:off x="311700" y="9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| </a:t>
            </a:r>
            <a:r>
              <a:rPr lang="en"/>
              <a:t>Ontology </a:t>
            </a:r>
            <a:endParaRPr/>
          </a:p>
        </p:txBody>
      </p:sp>
      <p:sp>
        <p:nvSpPr>
          <p:cNvPr id="169" name="Google Shape;169;p20"/>
          <p:cNvSpPr txBox="1"/>
          <p:nvPr/>
        </p:nvSpPr>
        <p:spPr>
          <a:xfrm>
            <a:off x="244375" y="692310"/>
            <a:ext cx="86556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Rubik Medium"/>
              <a:buChar char="★"/>
            </a:pPr>
            <a:r>
              <a:rPr lang="en" sz="17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Handling the big data required efficient ontology design</a:t>
            </a:r>
            <a:endParaRPr sz="17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60" y="1095096"/>
            <a:ext cx="8758938" cy="3729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>
            <p:ph type="title"/>
          </p:nvPr>
        </p:nvSpPr>
        <p:spPr>
          <a:xfrm>
            <a:off x="311700" y="9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| </a:t>
            </a:r>
            <a:r>
              <a:rPr lang="en"/>
              <a:t>KG Quality Assessment</a:t>
            </a: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114700" y="692300"/>
            <a:ext cx="90552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ubik Medium"/>
              <a:buChar char="★"/>
            </a:pPr>
            <a:r>
              <a:rPr lang="en" sz="16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By comparison of data summary in Neo4j KG with Raw data, we assure High Quality</a:t>
            </a:r>
            <a:endParaRPr sz="16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025" y="2571760"/>
            <a:ext cx="1587750" cy="22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 rotWithShape="1">
          <a:blip r:embed="rId4">
            <a:alphaModFix/>
          </a:blip>
          <a:srcRect b="1690" l="0" r="0" t="0"/>
          <a:stretch/>
        </p:blipFill>
        <p:spPr>
          <a:xfrm>
            <a:off x="4054750" y="1235250"/>
            <a:ext cx="3009025" cy="35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 rotWithShape="1">
          <a:blip r:embed="rId5">
            <a:alphaModFix/>
          </a:blip>
          <a:srcRect b="0" l="13154" r="49398" t="0"/>
          <a:stretch/>
        </p:blipFill>
        <p:spPr>
          <a:xfrm>
            <a:off x="7236025" y="1130375"/>
            <a:ext cx="1587750" cy="126593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/>
        </p:nvSpPr>
        <p:spPr>
          <a:xfrm>
            <a:off x="152900" y="1109292"/>
            <a:ext cx="3819300" cy="36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Approach: 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Manual approach: Mix of Subjective &amp; Objective criteria</a:t>
            </a:r>
            <a:endParaRPr sz="12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Verified: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ubik"/>
              <a:buChar char="●"/>
            </a:pP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Functional requirements - completeness and correctness</a:t>
            </a:r>
            <a:endParaRPr sz="12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ubik"/>
              <a:buChar char="●"/>
            </a:pP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Non Functional requirements - Non redundant and consistent</a:t>
            </a:r>
            <a:endParaRPr sz="12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5 Quality Dimensions:</a:t>
            </a:r>
            <a:endParaRPr sz="1200">
              <a:solidFill>
                <a:srgbClr val="59595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ubik"/>
              <a:buChar char="●"/>
            </a:pP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Correctness</a:t>
            </a:r>
            <a:endParaRPr sz="12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ubik"/>
              <a:buChar char="●"/>
            </a:pP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Completeness</a:t>
            </a:r>
            <a:endParaRPr sz="12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ubik"/>
              <a:buChar char="●"/>
            </a:pP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Accuracy</a:t>
            </a:r>
            <a:endParaRPr sz="12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ubik"/>
              <a:buChar char="●"/>
            </a:pP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Trustworthy</a:t>
            </a:r>
            <a:endParaRPr sz="12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ubik"/>
              <a:buChar char="●"/>
            </a:pPr>
            <a:r>
              <a:rPr lang="en" sz="12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Interpretable</a:t>
            </a:r>
            <a:endParaRPr sz="12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